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301" r:id="rId4"/>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3" r:id="rId25"/>
    <p:sldId id="284" r:id="rId26"/>
    <p:sldId id="277" r:id="rId27"/>
    <p:sldId id="278" r:id="rId28"/>
    <p:sldId id="279" r:id="rId29"/>
    <p:sldId id="280"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8AEC401-F70F-4FB5-9E12-E7F30B21278C}" type="datetimeFigureOut">
              <a:rPr lang="en-AU" smtClean="0"/>
              <a:t>17/10/2019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421931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AEC401-F70F-4FB5-9E12-E7F30B21278C}" type="datetimeFigureOut">
              <a:rPr lang="en-AU" smtClean="0"/>
              <a:t>17/10/2019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403146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AEC401-F70F-4FB5-9E12-E7F30B21278C}" type="datetimeFigureOut">
              <a:rPr lang="en-AU" smtClean="0"/>
              <a:t>17/10/2019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105012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66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0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4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64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245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8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962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8AEC401-F70F-4FB5-9E12-E7F30B21278C}" type="datetimeFigureOut">
              <a:rPr lang="en-AU" smtClean="0"/>
              <a:t>17/10/2019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867812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05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054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17085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29405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98619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38630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66835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24556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5888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EC401-F70F-4FB5-9E12-E7F30B21278C}" type="datetimeFigureOut">
              <a:rPr lang="en-AU" smtClean="0"/>
              <a:t>17/10/2019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1538898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49085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184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1884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2764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8AEC401-F70F-4FB5-9E12-E7F30B21278C}" type="datetimeFigureOut">
              <a:rPr lang="en-AU" smtClean="0"/>
              <a:t>17/10/2019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13005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8AEC401-F70F-4FB5-9E12-E7F30B21278C}" type="datetimeFigureOut">
              <a:rPr lang="en-AU" smtClean="0"/>
              <a:t>17/10/2019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371414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8AEC401-F70F-4FB5-9E12-E7F30B21278C}" type="datetimeFigureOut">
              <a:rPr lang="en-AU" smtClean="0"/>
              <a:t>17/10/2019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425358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EC401-F70F-4FB5-9E12-E7F30B21278C}" type="datetimeFigureOut">
              <a:rPr lang="en-AU" smtClean="0"/>
              <a:t>17/10/2019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311592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EC401-F70F-4FB5-9E12-E7F30B21278C}" type="datetimeFigureOut">
              <a:rPr lang="en-AU" smtClean="0"/>
              <a:t>17/10/2019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33274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EC401-F70F-4FB5-9E12-E7F30B21278C}" type="datetimeFigureOut">
              <a:rPr lang="en-AU" smtClean="0"/>
              <a:t>17/10/2019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2772B7-7278-4C18-A76F-0D1410BDE991}" type="slidenum">
              <a:rPr lang="en-AU" smtClean="0"/>
              <a:t>‹#›</a:t>
            </a:fld>
            <a:endParaRPr lang="en-AU"/>
          </a:p>
        </p:txBody>
      </p:sp>
    </p:spTree>
    <p:extLst>
      <p:ext uri="{BB962C8B-B14F-4D97-AF65-F5344CB8AC3E}">
        <p14:creationId xmlns:p14="http://schemas.microsoft.com/office/powerpoint/2010/main" val="130017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EC401-F70F-4FB5-9E12-E7F30B21278C}" type="datetimeFigureOut">
              <a:rPr lang="en-AU" smtClean="0"/>
              <a:t>17/10/2019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772B7-7278-4C18-A76F-0D1410BDE991}" type="slidenum">
              <a:rPr lang="en-AU" smtClean="0"/>
              <a:t>‹#›</a:t>
            </a:fld>
            <a:endParaRPr lang="en-AU"/>
          </a:p>
        </p:txBody>
      </p:sp>
    </p:spTree>
    <p:extLst>
      <p:ext uri="{BB962C8B-B14F-4D97-AF65-F5344CB8AC3E}">
        <p14:creationId xmlns:p14="http://schemas.microsoft.com/office/powerpoint/2010/main" val="121279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10/17/2019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955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solidFill>
                  <a:prstClr val="black">
                    <a:tint val="75000"/>
                  </a:prstClr>
                </a:solidFill>
              </a:rPr>
              <a:pPr/>
              <a:t>17/10/2019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09473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98" y="693454"/>
            <a:ext cx="8300683" cy="5400600"/>
          </a:xfrm>
          <a:prstGeom prst="rect">
            <a:avLst/>
          </a:prstGeom>
        </p:spPr>
      </p:pic>
    </p:spTree>
    <p:extLst>
      <p:ext uri="{BB962C8B-B14F-4D97-AF65-F5344CB8AC3E}">
        <p14:creationId xmlns:p14="http://schemas.microsoft.com/office/powerpoint/2010/main" val="2155845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0254" y="2470830"/>
            <a:ext cx="7726202" cy="830997"/>
          </a:xfrm>
          <a:prstGeom prst="rect">
            <a:avLst/>
          </a:prstGeom>
          <a:solidFill>
            <a:srgbClr val="00B0F0">
              <a:alpha val="75000"/>
            </a:srgb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effectLst>
                <a:latin typeface="Arial" pitchFamily="34" charset="0"/>
                <a:cs typeface="Arial" pitchFamily="34" charset="0"/>
              </a:rPr>
              <a:t>Keluarnya Dajjal yang </a:t>
            </a:r>
            <a:r>
              <a:rPr lang="ms-MY" sz="2400" b="1" dirty="0" smtClean="0">
                <a:solidFill>
                  <a:schemeClr val="bg1"/>
                </a:solidFill>
                <a:effectLst>
                  <a:glow rad="101600">
                    <a:schemeClr val="tx1">
                      <a:alpha val="60000"/>
                    </a:schemeClr>
                  </a:glow>
                </a:effectLst>
                <a:latin typeface="Arial" pitchFamily="34" charset="0"/>
                <a:cs typeface="Arial" pitchFamily="34" charset="0"/>
              </a:rPr>
              <a:t>membawa </a:t>
            </a:r>
            <a:r>
              <a:rPr lang="ms-MY" sz="2400" b="1" dirty="0">
                <a:solidFill>
                  <a:schemeClr val="bg1"/>
                </a:solidFill>
                <a:effectLst>
                  <a:glow rad="101600">
                    <a:schemeClr val="tx1">
                      <a:alpha val="60000"/>
                    </a:schemeClr>
                  </a:glow>
                </a:effectLst>
                <a:latin typeface="Arial" pitchFamily="34" charset="0"/>
                <a:cs typeface="Arial" pitchFamily="34" charset="0"/>
              </a:rPr>
              <a:t>fitnah besar dan menggugat </a:t>
            </a:r>
            <a:r>
              <a:rPr lang="ms-MY" sz="2400" b="1" dirty="0" smtClean="0">
                <a:solidFill>
                  <a:schemeClr val="bg1"/>
                </a:solidFill>
                <a:effectLst>
                  <a:glow rad="101600">
                    <a:schemeClr val="tx1">
                      <a:alpha val="60000"/>
                    </a:schemeClr>
                  </a:glow>
                </a:effectLst>
                <a:latin typeface="Arial" pitchFamily="34" charset="0"/>
                <a:cs typeface="Arial" pitchFamily="34" charset="0"/>
              </a:rPr>
              <a:t>keimanan.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260648"/>
            <a:ext cx="8784976" cy="55399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950254" y="1196752"/>
            <a:ext cx="7726202" cy="830997"/>
          </a:xfrm>
          <a:prstGeom prst="rect">
            <a:avLst/>
          </a:prstGeom>
          <a:solidFill>
            <a:schemeClr val="accent2">
              <a:lumMod val="50000"/>
              <a:alpha val="82000"/>
            </a:scheme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effectLst>
                <a:latin typeface="Arial" pitchFamily="34" charset="0"/>
                <a:cs typeface="Arial" pitchFamily="34" charset="0"/>
              </a:rPr>
              <a:t>Keluarnya asap yang mengakibatkan </a:t>
            </a:r>
            <a:endParaRPr lang="ms-MY" sz="2400" b="1" dirty="0" smtClean="0">
              <a:solidFill>
                <a:schemeClr val="bg1"/>
              </a:solidFill>
              <a:effectLst>
                <a:glow rad="101600">
                  <a:schemeClr val="tx1">
                    <a:alpha val="60000"/>
                  </a:schemeClr>
                </a:glow>
              </a:effectLst>
              <a:latin typeface="Arial" pitchFamily="34" charset="0"/>
              <a:cs typeface="Arial" pitchFamily="34" charset="0"/>
            </a:endParaRPr>
          </a:p>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penyakit dan </a:t>
            </a:r>
            <a:r>
              <a:rPr lang="ms-MY" sz="2400" b="1" dirty="0" err="1" smtClean="0">
                <a:solidFill>
                  <a:schemeClr val="bg1"/>
                </a:solidFill>
                <a:effectLst>
                  <a:glow rad="101600">
                    <a:schemeClr val="tx1">
                      <a:alpha val="60000"/>
                    </a:schemeClr>
                  </a:glow>
                </a:effectLst>
                <a:latin typeface="Arial" pitchFamily="34" charset="0"/>
                <a:cs typeface="Arial" pitchFamily="34" charset="0"/>
              </a:rPr>
              <a:t>kematikan</a:t>
            </a:r>
            <a:r>
              <a:rPr lang="ms-MY" sz="2400" b="1" dirty="0" smtClean="0">
                <a:solidFill>
                  <a:schemeClr val="bg1"/>
                </a:solidFill>
                <a:effectLst>
                  <a:glow rad="101600">
                    <a:schemeClr val="tx1">
                      <a:alpha val="60000"/>
                    </a:schemeClr>
                  </a:glow>
                </a:effectLst>
                <a:latin typeface="Arial" pitchFamily="34" charset="0"/>
                <a:cs typeface="Arial" pitchFamily="34" charset="0"/>
              </a:rPr>
              <a:t>. </a:t>
            </a:r>
            <a:endParaRPr lang="en-US" sz="2400" b="1" dirty="0">
              <a:ln>
                <a:solidFill>
                  <a:sysClr val="windowText" lastClr="000000"/>
                </a:solidFill>
              </a:ln>
              <a:solidFill>
                <a:schemeClr val="bg1"/>
              </a:solidFill>
              <a:effectLst>
                <a:glow rad="101600">
                  <a:schemeClr val="tx1">
                    <a:alpha val="60000"/>
                  </a:schemeClr>
                </a:glow>
              </a:effectLst>
              <a:latin typeface="Arial" pitchFamily="34" charset="0"/>
              <a:cs typeface="Arial" pitchFamily="34" charset="0"/>
            </a:endParaRPr>
          </a:p>
        </p:txBody>
      </p:sp>
      <p:sp>
        <p:nvSpPr>
          <p:cNvPr id="6" name="Rectangle 5"/>
          <p:cNvSpPr/>
          <p:nvPr/>
        </p:nvSpPr>
        <p:spPr>
          <a:xfrm>
            <a:off x="971600" y="3838982"/>
            <a:ext cx="7704856" cy="1200329"/>
          </a:xfrm>
          <a:prstGeom prst="rect">
            <a:avLst/>
          </a:prstGeom>
          <a:solidFill>
            <a:srgbClr val="7030A0">
              <a:alpha val="63000"/>
            </a:srgb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effectLst>
                <a:latin typeface="Arial" pitchFamily="34" charset="0"/>
                <a:cs typeface="Arial" pitchFamily="34" charset="0"/>
              </a:rPr>
              <a:t>Keluarnya ‘dabbah’ iaitu binatang besar berhampiran Bukit Shafa di Mekah yang boleh bercakap dengan manusia.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971600" y="5207134"/>
            <a:ext cx="7704856" cy="461665"/>
          </a:xfrm>
          <a:prstGeom prst="rect">
            <a:avLst/>
          </a:prstGeom>
          <a:solidFill>
            <a:schemeClr val="accent6">
              <a:lumMod val="75000"/>
              <a:alpha val="63000"/>
            </a:schemeClr>
          </a:solidFill>
          <a:ln w="38100">
            <a:solidFill>
              <a:schemeClr val="tx1"/>
            </a:solidFill>
          </a:ln>
        </p:spPr>
        <p:txBody>
          <a:bodyPr wrap="square">
            <a:spAutoFit/>
          </a:bodyPr>
          <a:lstStyle/>
          <a:p>
            <a:pPr algn="ctr"/>
            <a:r>
              <a:rPr lang="sv-SE" sz="2400" b="1" dirty="0">
                <a:solidFill>
                  <a:schemeClr val="bg1"/>
                </a:solidFill>
                <a:effectLst>
                  <a:glow rad="101600">
                    <a:schemeClr val="tx1">
                      <a:alpha val="60000"/>
                    </a:schemeClr>
                  </a:glow>
                </a:effectLst>
                <a:latin typeface="Arial" pitchFamily="34" charset="0"/>
                <a:cs typeface="Arial" pitchFamily="34" charset="0"/>
              </a:rPr>
              <a:t>Terbitnya matahari dari sebelah barat.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331640" y="5639182"/>
            <a:ext cx="7726202" cy="769441"/>
          </a:xfrm>
          <a:prstGeom prst="rect">
            <a:avLst/>
          </a:prstGeom>
          <a:solidFill>
            <a:srgbClr val="92D050">
              <a:alpha val="63000"/>
            </a:srgbClr>
          </a:solidFill>
          <a:ln w="38100">
            <a:solidFill>
              <a:schemeClr val="tx1"/>
            </a:solidFill>
          </a:ln>
        </p:spPr>
        <p:txBody>
          <a:bodyPr wrap="square">
            <a:spAutoFit/>
          </a:bodyPr>
          <a:lstStyle/>
          <a:p>
            <a:pPr algn="ctr"/>
            <a:r>
              <a:rPr lang="ms-MY" sz="2200" b="1" dirty="0"/>
              <a:t>Maka pada saat itu, Allah </a:t>
            </a:r>
            <a:r>
              <a:rPr lang="ms-MY" sz="2200" b="1" dirty="0" smtClean="0"/>
              <a:t>S.W.T tidak </a:t>
            </a:r>
            <a:r>
              <a:rPr lang="ms-MY" sz="2200" b="1" dirty="0"/>
              <a:t>lagi menerima iman orang kafir dan tidak menerima taubat orang yang berdosa.</a:t>
            </a:r>
            <a:endParaRPr lang="en-MY" sz="2200" b="1" dirty="0"/>
          </a:p>
        </p:txBody>
      </p:sp>
      <p:sp>
        <p:nvSpPr>
          <p:cNvPr id="9" name="Diamond 8"/>
          <p:cNvSpPr/>
          <p:nvPr/>
        </p:nvSpPr>
        <p:spPr>
          <a:xfrm>
            <a:off x="251520" y="1340768"/>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1</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Diamond 9"/>
          <p:cNvSpPr/>
          <p:nvPr/>
        </p:nvSpPr>
        <p:spPr>
          <a:xfrm>
            <a:off x="294398" y="5351150"/>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4</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1" name="Diamond 10"/>
          <p:cNvSpPr/>
          <p:nvPr/>
        </p:nvSpPr>
        <p:spPr>
          <a:xfrm>
            <a:off x="315505" y="4043102"/>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3</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2" name="Diamond 11"/>
          <p:cNvSpPr/>
          <p:nvPr/>
        </p:nvSpPr>
        <p:spPr>
          <a:xfrm>
            <a:off x="294398" y="2674950"/>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2</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50254" y="2708920"/>
            <a:ext cx="7726202" cy="830997"/>
          </a:xfrm>
          <a:prstGeom prst="rect">
            <a:avLst/>
          </a:prstGeom>
          <a:solidFill>
            <a:srgbClr val="00B0F0">
              <a:alpha val="81000"/>
            </a:srgb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Keluarnya Ya’juj dan Ma’juj yang akan membuat kerosakan di bumi ini.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79512" y="260648"/>
            <a:ext cx="8784976" cy="553998"/>
          </a:xfrm>
          <a:prstGeom prst="rect">
            <a:avLst/>
          </a:prstGeom>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besar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950254" y="1765265"/>
            <a:ext cx="7726202" cy="461665"/>
          </a:xfrm>
          <a:prstGeom prst="rect">
            <a:avLst/>
          </a:prstGeom>
          <a:solidFill>
            <a:schemeClr val="accent2">
              <a:lumMod val="50000"/>
              <a:alpha val="79000"/>
            </a:schemeClr>
          </a:solidFill>
          <a:ln w="38100">
            <a:solidFill>
              <a:schemeClr val="tx1"/>
            </a:solidFill>
          </a:ln>
        </p:spPr>
        <p:txBody>
          <a:bodyPr wrap="square">
            <a:spAutoFit/>
          </a:bodyPr>
          <a:lstStyle/>
          <a:p>
            <a:pPr algn="ct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Turunnya  Nabi Isa a.s. ke bumi </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ini</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971600" y="3944089"/>
            <a:ext cx="7704856" cy="830997"/>
          </a:xfrm>
          <a:prstGeom prst="rect">
            <a:avLst/>
          </a:prstGeom>
          <a:solidFill>
            <a:srgbClr val="7030A0">
              <a:alpha val="83000"/>
            </a:srgbClr>
          </a:solidFill>
          <a:ln w="38100">
            <a:solidFill>
              <a:schemeClr val="tx1"/>
            </a:solidFill>
          </a:ln>
        </p:spPr>
        <p:txBody>
          <a:bodyPr wrap="square">
            <a:spAutoFit/>
          </a:bodyPr>
          <a:lstStyle/>
          <a:p>
            <a:pPr algn="ctr"/>
            <a:r>
              <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Terbenamnya bumi di timur dan barat serta </a:t>
            </a: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Semenanjung Arab.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971600" y="5199583"/>
            <a:ext cx="7704856" cy="461665"/>
          </a:xfrm>
          <a:prstGeom prst="rect">
            <a:avLst/>
          </a:prstGeom>
          <a:solidFill>
            <a:schemeClr val="accent6">
              <a:lumMod val="75000"/>
              <a:alpha val="88000"/>
            </a:schemeClr>
          </a:solidFill>
          <a:ln w="38100">
            <a:solidFill>
              <a:schemeClr val="tx1"/>
            </a:solidFill>
          </a:ln>
        </p:spPr>
        <p:txBody>
          <a:bodyPr wrap="square">
            <a:spAutoFit/>
          </a:bodyPr>
          <a:lstStyle/>
          <a:p>
            <a:pPr algn="ctr"/>
            <a:r>
              <a:rPr lang="sv-SE"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Munculnya api besar dari arah </a:t>
            </a:r>
            <a:r>
              <a:rPr lang="sv-SE"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Yaman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Diamond 7"/>
          <p:cNvSpPr/>
          <p:nvPr/>
        </p:nvSpPr>
        <p:spPr>
          <a:xfrm>
            <a:off x="251520" y="1556792"/>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5</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9" name="Diamond 8"/>
          <p:cNvSpPr/>
          <p:nvPr/>
        </p:nvSpPr>
        <p:spPr>
          <a:xfrm>
            <a:off x="294398" y="5085184"/>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8</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Diamond 9"/>
          <p:cNvSpPr/>
          <p:nvPr/>
        </p:nvSpPr>
        <p:spPr>
          <a:xfrm>
            <a:off x="315505" y="3982998"/>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7</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1" name="Diamond 10"/>
          <p:cNvSpPr/>
          <p:nvPr/>
        </p:nvSpPr>
        <p:spPr>
          <a:xfrm>
            <a:off x="294398" y="2747829"/>
            <a:ext cx="864096" cy="792088"/>
          </a:xfrm>
          <a:prstGeom prst="diamond">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solidFill>
                  <a:schemeClr val="bg1"/>
                </a:solidFill>
                <a:effectLst>
                  <a:glow rad="101600">
                    <a:schemeClr val="tx1">
                      <a:alpha val="60000"/>
                    </a:schemeClr>
                  </a:glow>
                  <a:outerShdw blurRad="38100" dist="38100" dir="2700000" algn="tl">
                    <a:srgbClr val="000000">
                      <a:alpha val="43137"/>
                    </a:srgbClr>
                  </a:outerShdw>
                </a:effectLst>
              </a:rPr>
              <a:t>6</a:t>
            </a:r>
            <a:endParaRPr lang="en-MY" sz="28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260648"/>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Tanda-tanda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Kecil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Kiamat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259632" y="3565465"/>
            <a:ext cx="6624736" cy="1200329"/>
          </a:xfrm>
          <a:prstGeom prst="rect">
            <a:avLst/>
          </a:prstGeom>
          <a:solidFill>
            <a:srgbClr val="00B0F0">
              <a:alpha val="84000"/>
            </a:srgbClr>
          </a:solidFill>
          <a:ln w="38100">
            <a:solidFill>
              <a:schemeClr val="tx1"/>
            </a:solidFill>
          </a:ln>
        </p:spPr>
        <p:txBody>
          <a:bodyPr wrap="square">
            <a:spAutoFit/>
          </a:bodyPr>
          <a:lstStyle/>
          <a:p>
            <a:pPr algn="ctr"/>
            <a:endParaRPr lang="en-US" sz="1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Ucapan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dikenalinya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endParaRPr lang="en-US" sz="1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259632" y="2038782"/>
            <a:ext cx="6624736" cy="1200329"/>
          </a:xfrm>
          <a:prstGeom prst="rect">
            <a:avLst/>
          </a:prstGeom>
          <a:solidFill>
            <a:srgbClr val="92D050">
              <a:alpha val="83000"/>
            </a:srgbClr>
          </a:solidFill>
          <a:ln w="38100">
            <a:solidFill>
              <a:schemeClr val="tx1"/>
            </a:solidFill>
          </a:ln>
        </p:spPr>
        <p:txBody>
          <a:bodyPr wrap="square">
            <a:spAutoFit/>
          </a:bodyPr>
          <a:lstStyle/>
          <a:p>
            <a:pPr algn="ctr"/>
            <a:endParaRPr lang="en-US" sz="1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Pelantikan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endParaRPr lang="en-US" sz="1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60648"/>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533194"/>
            <a:ext cx="9144000" cy="1569660"/>
          </a:xfrm>
          <a:prstGeom prst="rect">
            <a:avLst/>
          </a:prstGeom>
          <a:solidFill>
            <a:srgbClr val="00B0F0">
              <a:alpha val="92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tanda-tanda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dekatnya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hari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kiamat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manusia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mengucapkan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lain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kecuali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dikenalinya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sahaja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Hadis</a:t>
            </a:r>
            <a:r>
              <a:rPr lang="en-US"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riwayat</a:t>
            </a:r>
            <a:r>
              <a:rPr lang="en-US"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Ahmad)</a:t>
            </a:r>
          </a:p>
        </p:txBody>
      </p:sp>
      <p:sp>
        <p:nvSpPr>
          <p:cNvPr id="5" name="Rectangle 4"/>
          <p:cNvSpPr/>
          <p:nvPr/>
        </p:nvSpPr>
        <p:spPr>
          <a:xfrm>
            <a:off x="179512" y="2062589"/>
            <a:ext cx="8784976" cy="1569660"/>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 مِنْ أَشْرَاطِ السَّاعَةِ أَنْ يُسَلِّمَ الرَّجُلُ عَلَى الرَّجُلِ،       لَا يُسَلِّمُ عَلَيْهِ إِلَّا لِلْمَعْرِفَةِ. </a:t>
            </a:r>
            <a:r>
              <a:rPr lang="ar-SA" sz="32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أَحْمَد)</a:t>
            </a:r>
            <a:endParaRPr lang="ms-MY" sz="2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49" y="44624"/>
            <a:ext cx="8928992" cy="1384995"/>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s.a.w</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menganjurkan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supaya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menyebarkan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salam</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dikenali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mahupun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329699" y="3264572"/>
            <a:ext cx="6346757" cy="1200329"/>
          </a:xfrm>
          <a:prstGeom prst="rect">
            <a:avLst/>
          </a:prstGeom>
          <a:solidFill>
            <a:schemeClr val="accent6">
              <a:lumMod val="75000"/>
              <a:alpha val="87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Memupuk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keimanan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faktor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menentukan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masuk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syurga</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urved Right Arrow 4"/>
          <p:cNvSpPr/>
          <p:nvPr/>
        </p:nvSpPr>
        <p:spPr>
          <a:xfrm rot="19792240">
            <a:off x="1135640" y="2655057"/>
            <a:ext cx="1008112" cy="1785683"/>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solidFill>
                <a:schemeClr val="tx1"/>
              </a:solidFill>
              <a:effectLst>
                <a:outerShdw blurRad="38100" dist="38100" dir="2700000" algn="tl">
                  <a:srgbClr val="000000">
                    <a:alpha val="43137"/>
                  </a:srgbClr>
                </a:outerShdw>
              </a:effectLst>
            </a:endParaRPr>
          </a:p>
        </p:txBody>
      </p:sp>
      <p:sp>
        <p:nvSpPr>
          <p:cNvPr id="6" name="Rectangle 5"/>
          <p:cNvSpPr/>
          <p:nvPr/>
        </p:nvSpPr>
        <p:spPr>
          <a:xfrm>
            <a:off x="457491" y="2079053"/>
            <a:ext cx="8218965" cy="830997"/>
          </a:xfrm>
          <a:prstGeom prst="rect">
            <a:avLst/>
          </a:prstGeom>
          <a:solidFill>
            <a:srgbClr val="00B0F0">
              <a:alpha val="73000"/>
            </a:srgbClr>
          </a:solidFill>
          <a:ln w="38100">
            <a:solidFill>
              <a:schemeClr val="tx1"/>
            </a:solidFill>
          </a:ln>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SALAM -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kasih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sayang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antara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lain.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Down Arrow 6"/>
          <p:cNvSpPr/>
          <p:nvPr/>
        </p:nvSpPr>
        <p:spPr>
          <a:xfrm>
            <a:off x="5940152" y="4437112"/>
            <a:ext cx="2880320" cy="792088"/>
          </a:xfrm>
          <a:prstGeom prst="down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60648"/>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359295"/>
            <a:ext cx="9144000" cy="2123658"/>
          </a:xfrm>
          <a:prstGeom prst="rect">
            <a:avLst/>
          </a:prstGeom>
          <a:solidFill>
            <a:srgbClr val="00B0F0">
              <a:alpha val="76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masuk</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syurga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sehingga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beriman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sehingga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saling</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mencintai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Tidakkah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tunjukkan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sesuatu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apabila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lakukan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saling</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mencintai</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Iaitu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sebarkanlah</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salam</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dirty="0">
                <a:ln>
                  <a:solidFill>
                    <a:sysClr val="windowText" lastClr="000000"/>
                  </a:solidFill>
                </a:ln>
                <a:solidFill>
                  <a:prstClr val="white"/>
                </a:solidFill>
                <a:effectLst>
                  <a:glow rad="101600">
                    <a:prstClr val="black">
                      <a:alpha val="60000"/>
                    </a:prstClr>
                  </a:glow>
                </a:effectLst>
                <a:latin typeface="Arial Black" pitchFamily="34" charset="0"/>
              </a:rPr>
              <a:t>(</a:t>
            </a:r>
            <a:r>
              <a:rPr lang="en-US" dirty="0" err="1">
                <a:ln>
                  <a:solidFill>
                    <a:sysClr val="windowText" lastClr="000000"/>
                  </a:solidFill>
                </a:ln>
                <a:solidFill>
                  <a:prstClr val="white"/>
                </a:solidFill>
                <a:effectLst>
                  <a:glow rad="101600">
                    <a:prstClr val="black">
                      <a:alpha val="60000"/>
                    </a:prstClr>
                  </a:glow>
                </a:effectLst>
                <a:latin typeface="Arial Black" pitchFamily="34" charset="0"/>
              </a:rPr>
              <a:t>Hadis</a:t>
            </a:r>
            <a:r>
              <a:rPr lang="en-US" dirty="0">
                <a:ln>
                  <a:solidFill>
                    <a:sysClr val="windowText" lastClr="000000"/>
                  </a:solidFill>
                </a:ln>
                <a:solidFill>
                  <a:prstClr val="white"/>
                </a:solidFill>
                <a:effectLst>
                  <a:glow rad="101600">
                    <a:prstClr val="black">
                      <a:alpha val="60000"/>
                    </a:prstClr>
                  </a:glow>
                </a:effectLst>
                <a:latin typeface="Arial Black" pitchFamily="34" charset="0"/>
              </a:rPr>
              <a:t> </a:t>
            </a:r>
            <a:r>
              <a:rPr lang="en-US" dirty="0" err="1">
                <a:ln>
                  <a:solidFill>
                    <a:sysClr val="windowText" lastClr="000000"/>
                  </a:solidFill>
                </a:ln>
                <a:solidFill>
                  <a:prstClr val="white"/>
                </a:solidFill>
                <a:effectLst>
                  <a:glow rad="101600">
                    <a:prstClr val="black">
                      <a:alpha val="60000"/>
                    </a:prstClr>
                  </a:glow>
                </a:effectLst>
                <a:latin typeface="Arial Black" pitchFamily="34" charset="0"/>
              </a:rPr>
              <a:t>riwayat</a:t>
            </a:r>
            <a:r>
              <a:rPr lang="en-US" dirty="0">
                <a:ln>
                  <a:solidFill>
                    <a:sysClr val="windowText" lastClr="000000"/>
                  </a:solidFill>
                </a:ln>
                <a:solidFill>
                  <a:prstClr val="white"/>
                </a:solidFill>
                <a:effectLst>
                  <a:glow rad="101600">
                    <a:prstClr val="black">
                      <a:alpha val="60000"/>
                    </a:prstClr>
                  </a:glow>
                </a:effectLst>
                <a:latin typeface="Arial Black" pitchFamily="34" charset="0"/>
              </a:rPr>
              <a:t> Muslim)</a:t>
            </a:r>
          </a:p>
        </p:txBody>
      </p:sp>
      <p:sp>
        <p:nvSpPr>
          <p:cNvPr id="5" name="Rectangle 4"/>
          <p:cNvSpPr/>
          <p:nvPr/>
        </p:nvSpPr>
        <p:spPr>
          <a:xfrm>
            <a:off x="179512" y="1556792"/>
            <a:ext cx="8784976" cy="2308324"/>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تَدْخُلُوا الْجَنَّةَ حَتَّى تُؤْمِنُوا، وَلَا تُؤْمِنُوا حَتَّى تَحَابُّوا، أَوَلَا أَدُلُّكُمْ عَلَى شَيْءٍ إِذَا فَعَلْتُمُوهُ تَحَابَبْتُمْ أَفْشُوا السَّلَامَ بَيْنَكُمْ </a:t>
            </a:r>
            <a:r>
              <a:rPr lang="ar-SA" sz="36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(رَوَاهُ مُسْلِمْ)</a:t>
            </a:r>
            <a:endParaRPr lang="ms-MY" sz="16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132856"/>
            <a:ext cx="5544616" cy="492443"/>
          </a:xfrm>
          <a:prstGeom prst="rect">
            <a:avLst/>
          </a:prstGeom>
          <a:solidFill>
            <a:schemeClr val="bg2">
              <a:lumMod val="50000"/>
            </a:schemeClr>
          </a:solidFill>
          <a:ln>
            <a:solidFill>
              <a:schemeClr val="tx1"/>
            </a:solidFill>
          </a:ln>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52811" y="260648"/>
            <a:ext cx="6840760" cy="830997"/>
          </a:xfrm>
          <a:prstGeom prst="rect">
            <a:avLst/>
          </a:prstGeom>
          <a:solidFill>
            <a:schemeClr val="accent3">
              <a:lumMod val="75000"/>
              <a:alpha val="63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Matinya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para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ulamak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semakin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terhakis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1"/>
          <p:cNvSpPr>
            <a:spLocks noChangeArrowheads="1"/>
          </p:cNvSpPr>
          <p:nvPr/>
        </p:nvSpPr>
        <p:spPr bwMode="auto">
          <a:xfrm>
            <a:off x="0" y="4241413"/>
            <a:ext cx="9144000" cy="1938992"/>
          </a:xfrm>
          <a:prstGeom prst="rect">
            <a:avLst/>
          </a:prstGeom>
          <a:solidFill>
            <a:srgbClr val="00B0F0">
              <a:alpha val="79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datang</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hari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kiamat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sehingga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mengambil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orang-orang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baik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ahli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agama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muka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bumi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maka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tinggal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padanya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kecuali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orang-orang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hina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buruk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akhlak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mengetahui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makruf</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tidak</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mengingkari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kemungkaran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Hadis</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riwayat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Ahmad )</a:t>
            </a:r>
          </a:p>
        </p:txBody>
      </p:sp>
      <p:sp>
        <p:nvSpPr>
          <p:cNvPr id="6" name="Rectangle 5"/>
          <p:cNvSpPr/>
          <p:nvPr/>
        </p:nvSpPr>
        <p:spPr>
          <a:xfrm>
            <a:off x="179512" y="2753633"/>
            <a:ext cx="8784976" cy="1323439"/>
          </a:xfrm>
          <a:prstGeom prst="rect">
            <a:avLst/>
          </a:prstGeom>
          <a:solidFill>
            <a:schemeClr val="bg1">
              <a:alpha val="44000"/>
            </a:schemeClr>
          </a:solidFill>
        </p:spPr>
        <p:txBody>
          <a:bodyPr wrap="square">
            <a:spAutoFit/>
          </a:bodyPr>
          <a:lstStyle/>
          <a:p>
            <a:pPr algn="ctr" rtl="1"/>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تَقُوْمُ السَّاعَةُ حَتَّى يَأْخُذَ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شَرِيطَتَهُ مِنْ أَهْلِ الأَرْضِ فَيَبْقَى فِيهَا عُجَاجَةٌ، لَا يَعْرِفُونَ مَعْرُوفًا وَلَا يُنْكِرُونَ مُنْكَرًا. </a:t>
            </a:r>
            <a:r>
              <a:rPr lang="ar-SA" sz="3200" dirty="0" smtClean="0">
                <a:solidFill>
                  <a:srgbClr val="FFFF00"/>
                </a:solidFill>
                <a:effectLst>
                  <a:glow rad="101600">
                    <a:prstClr val="black">
                      <a:alpha val="60000"/>
                    </a:prstClr>
                  </a:glow>
                </a:effectLst>
                <a:cs typeface="Traditional Arabic" pitchFamily="2" charset="-78"/>
              </a:rPr>
              <a:t>(رواه أحمد) </a:t>
            </a:r>
            <a:endParaRPr lang="ms-MY" sz="1050" dirty="0">
              <a:solidFill>
                <a:srgbClr val="FFFF00"/>
              </a:solidFill>
              <a:effectLst>
                <a:glow rad="101600">
                  <a:prstClr val="black">
                    <a:alpha val="60000"/>
                  </a:prstClr>
                </a:glow>
              </a:effectLst>
              <a:cs typeface="Traditional Arabic" pitchFamily="2" charset="-78"/>
            </a:endParaRPr>
          </a:p>
        </p:txBody>
      </p:sp>
      <p:sp>
        <p:nvSpPr>
          <p:cNvPr id="7" name="Rectangle 6"/>
          <p:cNvSpPr/>
          <p:nvPr/>
        </p:nvSpPr>
        <p:spPr>
          <a:xfrm>
            <a:off x="251520" y="1196752"/>
            <a:ext cx="6842051" cy="461665"/>
          </a:xfrm>
          <a:prstGeom prst="rect">
            <a:avLst/>
          </a:prstGeom>
          <a:solidFill>
            <a:schemeClr val="accent6">
              <a:lumMod val="75000"/>
              <a:alpha val="7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semakin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pelaku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maksiat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2996952"/>
            <a:ext cx="7726202" cy="954107"/>
          </a:xfrm>
          <a:prstGeom prst="rect">
            <a:avLst/>
          </a:prstGeom>
          <a:solidFill>
            <a:srgbClr val="00B0F0">
              <a:alpha val="63000"/>
            </a:srgbClr>
          </a:solidFill>
          <a:ln w="38100">
            <a:solidFill>
              <a:schemeClr val="tx1"/>
            </a:solidFill>
          </a:ln>
        </p:spPr>
        <p:txBody>
          <a:bodyPr wrap="square">
            <a:spAutoFit/>
          </a:bodyP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Memutuskan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hubungan </a:t>
            </a: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silaturrahim seringkali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terjadi.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5496" y="138698"/>
            <a:ext cx="9145016" cy="553998"/>
          </a:xfrm>
          <a:prstGeom prst="rect">
            <a:avLst/>
          </a:prstGeom>
        </p:spPr>
        <p:txBody>
          <a:bodyPr wrap="square">
            <a:spAutoFit/>
          </a:bodyPr>
          <a:lstStyle/>
          <a:p>
            <a:pPr algn="ctr" fontAlgn="auto">
              <a:spcBef>
                <a:spcPts val="0"/>
              </a:spcBef>
              <a:spcAft>
                <a:spcPts val="0"/>
              </a:spcAft>
              <a:defRPr/>
            </a:pPr>
            <a:r>
              <a:rPr lang="ms-MY"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Petanda </a:t>
            </a:r>
            <a:r>
              <a:rPr lang="ms-MY"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hampirnya hari </a:t>
            </a:r>
            <a:r>
              <a:rPr lang="ms-MY"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kiamat</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55576" y="1681644"/>
            <a:ext cx="7726202" cy="523220"/>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Banyaknya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perbuatan dan perkataan keji. </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755576" y="4777988"/>
            <a:ext cx="7704856" cy="523220"/>
          </a:xfrm>
          <a:prstGeom prst="rect">
            <a:avLst/>
          </a:prstGeom>
          <a:solidFill>
            <a:srgbClr val="7030A0">
              <a:alpha val="63000"/>
            </a:srgbClr>
          </a:solidFill>
          <a:ln w="38100">
            <a:solidFill>
              <a:schemeClr val="tx1"/>
            </a:solidFill>
          </a:ln>
        </p:spPr>
        <p:txBody>
          <a:bodyPr wrap="square">
            <a:spAutoFit/>
          </a:bodyPr>
          <a:lstStyle/>
          <a:p>
            <a:pPr algn="ctr"/>
            <a:r>
              <a:rPr lang="ms-MY"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Sikap </a:t>
            </a:r>
            <a:r>
              <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buruk dalam berjiran tetangga.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549" y="260648"/>
            <a:ext cx="892899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renungan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39551" y="2723069"/>
            <a:ext cx="8218965"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Persiapkanlah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soleh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sebelum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datangnya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kematian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539552" y="1744574"/>
            <a:ext cx="8218965"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Perbaikilah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hubungan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baik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kita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539550" y="4047455"/>
            <a:ext cx="8218965" cy="46166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Beristigfar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mohonlah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keredhaan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Right Arrow 1"/>
          <p:cNvSpPr/>
          <p:nvPr/>
        </p:nvSpPr>
        <p:spPr>
          <a:xfrm>
            <a:off x="395534" y="1614678"/>
            <a:ext cx="288032" cy="721455"/>
          </a:xfrm>
          <a:prstGeom prst="right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
        <p:nvSpPr>
          <p:cNvPr id="8" name="Right Arrow 7"/>
          <p:cNvSpPr/>
          <p:nvPr/>
        </p:nvSpPr>
        <p:spPr>
          <a:xfrm>
            <a:off x="403918" y="2777839"/>
            <a:ext cx="288032" cy="721455"/>
          </a:xfrm>
          <a:prstGeom prst="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
        <p:nvSpPr>
          <p:cNvPr id="9" name="Right Arrow 8"/>
          <p:cNvSpPr/>
          <p:nvPr/>
        </p:nvSpPr>
        <p:spPr>
          <a:xfrm>
            <a:off x="412302" y="3917559"/>
            <a:ext cx="288032" cy="721455"/>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116632"/>
            <a:ext cx="799288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Zal</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z</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hingga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8</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6430" y="1535301"/>
            <a:ext cx="9127570" cy="3477875"/>
          </a:xfrm>
          <a:prstGeom prst="rect">
            <a:avLst/>
          </a:prstGeom>
          <a:solidFill>
            <a:schemeClr val="bg1">
              <a:lumMod val="75000"/>
              <a:alpha val="47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إِذَا زُلْزِلَتِ الْأَرْضُ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زِلْزَالَهَا.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وَأَخْرَجَتِ الْأَرْضُ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أَثْقَالَهَا.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وَقَالَ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الْإِنسَانُ مَا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يَوْمَئِذٍ تُحَدِّثُ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أَخْبَارَهَا.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بِأَنَّ رَبَّكَ أَوْحَى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لَهَا.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يَوْمَئِذٍ يَصْدُرُ النَّاسُ أَشْتَاتًا لِّيُرَوْا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أَعْمَالَهُمْ.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فَمَن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يَعْمَلْ مِثْقَالَ ذَرَّةٍ خَيْرًا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يَرَهُ.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وَمَن يَعْمَلْ مِثْقَالَ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ذَرَّةٍ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شَرًّا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يَرَهُ.</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910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07309"/>
            <a:ext cx="9144000" cy="4154984"/>
          </a:xfrm>
          <a:prstGeom prst="rect">
            <a:avLst/>
          </a:prstGeom>
          <a:solidFill>
            <a:srgbClr val="00B0F0">
              <a:alpha val="90000"/>
            </a:srgbClr>
          </a:solidFill>
        </p:spPr>
        <p:txBody>
          <a:bodyPr wrap="square">
            <a:spAutoFit/>
          </a:bodyPr>
          <a:lstStyle/>
          <a:p>
            <a:pPr algn="ct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Apabila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digegarkan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gegaran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sedahsyat-dahsyatnya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serta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mengeluarkan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segala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isinya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berkatalah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manusia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perasaan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gerun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Apa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sudah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terjadi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Pada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bumipun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menceritakan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khabar</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beritanya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Bahawa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Tuhanmu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memerintahnya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berlaku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demikian</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Pada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itu</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manusia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keluar</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berselerak</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kubur</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masing-masing</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untuk</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diperlihatkan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kepada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balasan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amal-amal</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mereka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a:t>
            </a:r>
            <a:r>
              <a:rPr lang="en-US" sz="2200"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sesiapa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berbuat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kebajikan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seberat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zarah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nescaya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dilihatnya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dalam</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amalnya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sesiapa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berbuat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kejahatan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seberat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zarah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nescaya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dilihatnya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dalam</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surat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amalnya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
        <p:nvSpPr>
          <p:cNvPr id="4" name="Rectangle 3"/>
          <p:cNvSpPr/>
          <p:nvPr/>
        </p:nvSpPr>
        <p:spPr>
          <a:xfrm>
            <a:off x="539552" y="260648"/>
            <a:ext cx="4248472" cy="553998"/>
          </a:xfrm>
          <a:prstGeom prst="rect">
            <a:avLst/>
          </a:prstGeom>
        </p:spPr>
        <p:txBody>
          <a:bodyPr wrap="square">
            <a:spAutoFit/>
          </a:bodyPr>
          <a:lstStyle/>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bermaksud</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467544"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فَاسْتَغْفِرُوهُ فَيَا فَوْزَ المُسْتَغْفِرِينَ وَيَا نَجَاةَ التَّائِبِين.َ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3848831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633936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26064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83698"/>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368006"/>
            <a:ext cx="9144000" cy="1077218"/>
          </a:xfrm>
          <a:prstGeom prst="rect">
            <a:avLst/>
          </a:prstGeom>
          <a:solidFill>
            <a:srgbClr val="00B0F0">
              <a:alpha val="69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18864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63030"/>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627021"/>
            <a:ext cx="9144000" cy="2092881"/>
          </a:xfrm>
          <a:prstGeom prst="rect">
            <a:avLst/>
          </a:prstGeom>
          <a:solidFill>
            <a:srgbClr val="00B0F0">
              <a:alpha val="69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16632"/>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56792"/>
            <a:ext cx="9144000" cy="1631216"/>
          </a:xfrm>
          <a:prstGeom prst="rect">
            <a:avLst/>
          </a:prstGeom>
          <a:solidFill>
            <a:schemeClr val="accent6">
              <a:lumMod val="75000"/>
              <a:alpha val="22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48261"/>
            <a:ext cx="9144000" cy="1384995"/>
          </a:xfrm>
          <a:prstGeom prst="rect">
            <a:avLst/>
          </a:prstGeom>
          <a:solidFill>
            <a:srgbClr val="00B0F0">
              <a:alpha val="69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0200" y="26064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17374"/>
            <a:ext cx="9144000" cy="1200329"/>
          </a:xfrm>
          <a:prstGeom prst="rect">
            <a:avLst/>
          </a:prstGeom>
          <a:solidFill>
            <a:srgbClr val="00B0F0">
              <a:alpha val="77000"/>
            </a:srgb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360040" y="1718459"/>
            <a:ext cx="8388424" cy="830997"/>
          </a:xfrm>
          <a:prstGeom prst="rect">
            <a:avLst/>
          </a:prstGeom>
          <a:solidFill>
            <a:schemeClr val="accent6">
              <a:lumMod val="75000"/>
              <a:alpha val="24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3830938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02640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0080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8951"/>
            <a:ext cx="9144000" cy="1077218"/>
          </a:xfrm>
          <a:prstGeom prst="rect">
            <a:avLst/>
          </a:prstGeom>
          <a:solidFill>
            <a:srgbClr val="00B0F0">
              <a:alpha val="73000"/>
            </a:srgbClr>
          </a:solidFill>
          <a:ln w="57150">
            <a:noFill/>
          </a:ln>
        </p:spPr>
        <p:txBody>
          <a:bodyPr wrap="square">
            <a:spAutoFit/>
          </a:bodyPr>
          <a:lstStyle/>
          <a:p>
            <a:pPr algn="ctr" fontAlgn="auto">
              <a:spcBef>
                <a:spcPts val="0"/>
              </a:spcBef>
              <a:spcAft>
                <a:spcPts val="0"/>
              </a:spcAft>
              <a:defRPr/>
            </a:pPr>
            <a:r>
              <a:rPr lang="en-US" sz="32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2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2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830411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902338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847066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549317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1222627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549236"/>
            <a:ext cx="8555511" cy="48320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Tuhan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Berkuasa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bersyukur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Keberkatan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terus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sejahtera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rakyatnya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bersatu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padu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bawah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naungan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 Sultan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Ketua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Justeru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pohon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kehadrat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tetapkanlah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pegangan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berpaksikan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akidah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ahli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Sunnah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Jemaah.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Peliharalah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difatwakan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terkeluar</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ajaran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seperti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Qadyani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Syiah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Terengganu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Tree>
    <p:extLst>
      <p:ext uri="{BB962C8B-B14F-4D97-AF65-F5344CB8AC3E}">
        <p14:creationId xmlns:p14="http://schemas.microsoft.com/office/powerpoint/2010/main" val="3925538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4244" y="1340768"/>
            <a:ext cx="8555511" cy="517064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Rahman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Rahim,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satukanlah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hati-hati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luas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Barakah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kayakanlah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ilmu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bermanfaat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lindungilah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bencana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a:p>
            <a:pPr algn="ctr" fontAlgn="base">
              <a:spcBef>
                <a:spcPct val="0"/>
              </a:spcBef>
              <a:spcAft>
                <a:spcPct val="0"/>
              </a:spcAft>
              <a:defRPr/>
            </a:pP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petunjuk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untuk</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mengekalkan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solat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fardu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secara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berjamaah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menunaikan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zakat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mewakafkan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melalui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Majlis</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Islam Dan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Adat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Melayu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(MAIDAM),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pemurah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dengan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menginfakkan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sebahagian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rezeki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Engkau</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kurniakan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tabung</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pembinaan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masjid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negeri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Terengganu yang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diuruskan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oleh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Jabatan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Hal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Ehwal</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Agama Terengganu.</a:t>
            </a:r>
          </a:p>
        </p:txBody>
      </p:sp>
    </p:spTree>
    <p:extLst>
      <p:ext uri="{BB962C8B-B14F-4D97-AF65-F5344CB8AC3E}">
        <p14:creationId xmlns:p14="http://schemas.microsoft.com/office/powerpoint/2010/main" val="3967946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2545899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277777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408128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26064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27059"/>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53845"/>
            <a:ext cx="9144000" cy="2092881"/>
          </a:xfrm>
          <a:prstGeom prst="rect">
            <a:avLst/>
          </a:prstGeom>
          <a:solidFill>
            <a:srgbClr val="00B0F0">
              <a:alpha val="79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189824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277990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766147"/>
            <a:ext cx="9144000" cy="6263253"/>
          </a:xfrm>
          <a:prstGeom prst="rect">
            <a:avLst/>
          </a:prstGeom>
          <a:solidFill>
            <a:schemeClr val="bg1">
              <a:alpha val="56000"/>
            </a:schemeClr>
          </a:solidFill>
        </p:spPr>
        <p:txBody>
          <a:bodyPr>
            <a:spAutoFit/>
          </a:bodyPr>
          <a:lstStyle/>
          <a:p>
            <a:pPr algn="ctr" fontAlgn="base">
              <a:spcBef>
                <a:spcPct val="0"/>
              </a:spcBef>
              <a:spcAft>
                <a:spcPct val="0"/>
              </a:spcAft>
              <a:defRPr/>
            </a:pPr>
            <a:endParaRPr lang="en-MY" sz="200" b="1" dirty="0">
              <a:solidFill>
                <a:prstClr val="black"/>
              </a:solidFill>
              <a:effectLst>
                <a:outerShdw blurRad="38100" dist="38100" dir="2700000" algn="tl">
                  <a:srgbClr val="000000">
                    <a:alpha val="43137"/>
                  </a:srgbClr>
                </a:outerShdw>
              </a:effectLst>
              <a:cs typeface="Arial" charset="0"/>
            </a:endParaRPr>
          </a:p>
          <a:p>
            <a:pPr marL="457200" indent="-457200" algn="just" fontAlgn="base">
              <a:spcBef>
                <a:spcPct val="0"/>
              </a:spcBef>
              <a:spcAft>
                <a:spcPct val="0"/>
              </a:spcAft>
              <a:buFontTx/>
              <a:buAutoNum type="arabicPeriod"/>
              <a:defRPr/>
            </a:pPr>
            <a:r>
              <a:rPr lang="ms-MY" sz="2000" b="1" dirty="0" smtClean="0">
                <a:solidFill>
                  <a:prstClr val="black"/>
                </a:solidFill>
                <a:latin typeface="Arial" pitchFamily="34" charset="0"/>
                <a:ea typeface="Times New Roman"/>
                <a:cs typeface="Arial" pitchFamily="34" charset="0"/>
              </a:rPr>
              <a:t>HARI </a:t>
            </a:r>
            <a:r>
              <a:rPr lang="ms-MY" sz="2000" b="1" dirty="0">
                <a:solidFill>
                  <a:prstClr val="black"/>
                </a:solidFill>
                <a:latin typeface="Arial" pitchFamily="34" charset="0"/>
                <a:ea typeface="Times New Roman"/>
                <a:cs typeface="Arial" pitchFamily="34" charset="0"/>
              </a:rPr>
              <a:t>QIAMAT DAN BILA BERLAKU TERMASUK PERKARA GHAIB </a:t>
            </a:r>
            <a:r>
              <a:rPr lang="ms-MY" sz="2000" b="1" dirty="0" smtClean="0">
                <a:solidFill>
                  <a:prstClr val="black"/>
                </a:solidFill>
                <a:latin typeface="Arial" pitchFamily="34" charset="0"/>
                <a:ea typeface="Times New Roman"/>
                <a:cs typeface="Arial" pitchFamily="34" charset="0"/>
              </a:rPr>
              <a:t>YANG </a:t>
            </a:r>
            <a:r>
              <a:rPr lang="ms-MY" sz="2000" b="1" dirty="0">
                <a:solidFill>
                  <a:prstClr val="black"/>
                </a:solidFill>
                <a:latin typeface="Arial" pitchFamily="34" charset="0"/>
                <a:ea typeface="Times New Roman"/>
                <a:cs typeface="Arial" pitchFamily="34" charset="0"/>
              </a:rPr>
              <a:t>WAJIB DIIMANI. </a:t>
            </a:r>
            <a:r>
              <a:rPr lang="ms-MY" sz="2000" b="1" dirty="0" smtClean="0">
                <a:solidFill>
                  <a:prstClr val="black"/>
                </a:solidFill>
                <a:latin typeface="Arial" pitchFamily="34" charset="0"/>
                <a:ea typeface="Times New Roman"/>
                <a:cs typeface="Arial" pitchFamily="34" charset="0"/>
              </a:rPr>
              <a:t>NAMUN </a:t>
            </a:r>
            <a:r>
              <a:rPr lang="ms-MY" sz="2000" b="1" dirty="0">
                <a:solidFill>
                  <a:prstClr val="black"/>
                </a:solidFill>
                <a:latin typeface="Arial" pitchFamily="34" charset="0"/>
                <a:ea typeface="Times New Roman"/>
                <a:cs typeface="Arial" pitchFamily="34" charset="0"/>
              </a:rPr>
              <a:t>DIBERITAHU OLEH NABI S.A.W. TANDA-TANDANYA UNTUK DI AMBIL IKTIBAR</a:t>
            </a:r>
            <a:r>
              <a:rPr lang="ms-MY" sz="20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FontTx/>
              <a:buAutoNum type="arabicPeriod"/>
              <a:defRPr/>
            </a:pPr>
            <a:endParaRPr lang="ms-MY" sz="10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FontTx/>
              <a:buAutoNum type="arabicPeriod"/>
              <a:defRPr/>
            </a:pPr>
            <a:r>
              <a:rPr lang="ms-MY" sz="2000" b="1" dirty="0" smtClean="0">
                <a:solidFill>
                  <a:prstClr val="black"/>
                </a:solidFill>
                <a:latin typeface="Arial" pitchFamily="34" charset="0"/>
                <a:ea typeface="Times New Roman"/>
                <a:cs typeface="Arial" pitchFamily="34" charset="0"/>
              </a:rPr>
              <a:t>DI </a:t>
            </a:r>
            <a:r>
              <a:rPr lang="ms-MY" sz="2000" b="1" dirty="0">
                <a:solidFill>
                  <a:prstClr val="black"/>
                </a:solidFill>
                <a:latin typeface="Arial" pitchFamily="34" charset="0"/>
                <a:ea typeface="Times New Roman"/>
                <a:cs typeface="Arial" pitchFamily="34" charset="0"/>
              </a:rPr>
              <a:t>ANTARA </a:t>
            </a:r>
            <a:r>
              <a:rPr lang="ms-MY" sz="2000" b="1" dirty="0" smtClean="0">
                <a:solidFill>
                  <a:prstClr val="black"/>
                </a:solidFill>
                <a:latin typeface="Arial" pitchFamily="34" charset="0"/>
                <a:ea typeface="Times New Roman"/>
                <a:cs typeface="Arial" pitchFamily="34" charset="0"/>
              </a:rPr>
              <a:t>TANDA-TANDA </a:t>
            </a:r>
            <a:r>
              <a:rPr lang="ms-MY" sz="2000" b="1" dirty="0">
                <a:solidFill>
                  <a:prstClr val="black"/>
                </a:solidFill>
                <a:latin typeface="Arial" pitchFamily="34" charset="0"/>
                <a:ea typeface="Times New Roman"/>
                <a:cs typeface="Arial" pitchFamily="34" charset="0"/>
              </a:rPr>
              <a:t>BESARNYA; </a:t>
            </a:r>
            <a:r>
              <a:rPr lang="ms-MY" sz="2000" b="1" dirty="0" smtClean="0">
                <a:solidFill>
                  <a:prstClr val="black"/>
                </a:solidFill>
                <a:latin typeface="Arial" pitchFamily="34" charset="0"/>
                <a:ea typeface="Times New Roman"/>
                <a:cs typeface="Arial" pitchFamily="34" charset="0"/>
              </a:rPr>
              <a:t>MUNCUL </a:t>
            </a:r>
            <a:r>
              <a:rPr lang="ms-MY" sz="2000" b="1" dirty="0">
                <a:solidFill>
                  <a:prstClr val="black"/>
                </a:solidFill>
                <a:latin typeface="Arial" pitchFamily="34" charset="0"/>
                <a:ea typeface="Times New Roman"/>
                <a:cs typeface="Arial" pitchFamily="34" charset="0"/>
              </a:rPr>
              <a:t>ASAP HITAM </a:t>
            </a:r>
            <a:r>
              <a:rPr lang="ms-MY" sz="2000" b="1" dirty="0" smtClean="0">
                <a:solidFill>
                  <a:prstClr val="black"/>
                </a:solidFill>
                <a:latin typeface="Arial" pitchFamily="34" charset="0"/>
                <a:ea typeface="Times New Roman"/>
                <a:cs typeface="Arial" pitchFamily="34" charset="0"/>
              </a:rPr>
              <a:t>YANG MEMBAWA </a:t>
            </a:r>
            <a:r>
              <a:rPr lang="ms-MY" sz="2000" b="1" dirty="0">
                <a:solidFill>
                  <a:prstClr val="black"/>
                </a:solidFill>
                <a:latin typeface="Arial" pitchFamily="34" charset="0"/>
                <a:ea typeface="Times New Roman"/>
                <a:cs typeface="Arial" pitchFamily="34" charset="0"/>
              </a:rPr>
              <a:t>PENYAKIT, DAJJAL, </a:t>
            </a:r>
            <a:r>
              <a:rPr lang="ms-MY" sz="2000" b="1" dirty="0" smtClean="0">
                <a:solidFill>
                  <a:prstClr val="black"/>
                </a:solidFill>
                <a:latin typeface="Arial" pitchFamily="34" charset="0"/>
                <a:ea typeface="Times New Roman"/>
                <a:cs typeface="Arial" pitchFamily="34" charset="0"/>
              </a:rPr>
              <a:t>	BINATANG BESAR BOLEH BERCAKAP , </a:t>
            </a:r>
            <a:r>
              <a:rPr lang="ms-MY" sz="2000" b="1" dirty="0">
                <a:solidFill>
                  <a:prstClr val="black"/>
                </a:solidFill>
                <a:latin typeface="Arial" pitchFamily="34" charset="0"/>
                <a:ea typeface="Times New Roman"/>
                <a:cs typeface="Arial" pitchFamily="34" charset="0"/>
              </a:rPr>
              <a:t>MATAHARI BERGERAK </a:t>
            </a:r>
            <a:r>
              <a:rPr lang="ms-MY" sz="2000" b="1" dirty="0" smtClean="0">
                <a:solidFill>
                  <a:prstClr val="black"/>
                </a:solidFill>
                <a:latin typeface="Arial" pitchFamily="34" charset="0"/>
                <a:ea typeface="Times New Roman"/>
                <a:cs typeface="Arial" pitchFamily="34" charset="0"/>
              </a:rPr>
              <a:t>KE </a:t>
            </a:r>
            <a:r>
              <a:rPr lang="ms-MY" sz="2000" b="1" dirty="0">
                <a:solidFill>
                  <a:prstClr val="black"/>
                </a:solidFill>
                <a:latin typeface="Arial" pitchFamily="34" charset="0"/>
                <a:ea typeface="Times New Roman"/>
                <a:cs typeface="Arial" pitchFamily="34" charset="0"/>
              </a:rPr>
              <a:t>ARAH BERTENTANGAN, TURUN NABI ISA, MUNCUL </a:t>
            </a:r>
            <a:r>
              <a:rPr lang="ms-MY" sz="2000" b="1" dirty="0" err="1">
                <a:solidFill>
                  <a:prstClr val="black"/>
                </a:solidFill>
                <a:latin typeface="Arial" pitchFamily="34" charset="0"/>
                <a:ea typeface="Times New Roman"/>
                <a:cs typeface="Arial" pitchFamily="34" charset="0"/>
              </a:rPr>
              <a:t>YA'JUJ</a:t>
            </a:r>
            <a:r>
              <a:rPr lang="ms-MY" sz="2000" b="1" dirty="0">
                <a:solidFill>
                  <a:prstClr val="black"/>
                </a:solidFill>
                <a:latin typeface="Arial" pitchFamily="34" charset="0"/>
                <a:ea typeface="Times New Roman"/>
                <a:cs typeface="Arial" pitchFamily="34" charset="0"/>
              </a:rPr>
              <a:t> </a:t>
            </a:r>
            <a:r>
              <a:rPr lang="ms-MY" sz="2000" b="1" dirty="0" smtClean="0">
                <a:solidFill>
                  <a:prstClr val="black"/>
                </a:solidFill>
                <a:latin typeface="Arial" pitchFamily="34" charset="0"/>
                <a:ea typeface="Times New Roman"/>
                <a:cs typeface="Arial" pitchFamily="34" charset="0"/>
              </a:rPr>
              <a:t>DAN </a:t>
            </a:r>
            <a:r>
              <a:rPr lang="ms-MY" sz="2000" b="1" dirty="0" err="1">
                <a:solidFill>
                  <a:prstClr val="black"/>
                </a:solidFill>
                <a:latin typeface="Arial" pitchFamily="34" charset="0"/>
                <a:ea typeface="Times New Roman"/>
                <a:cs typeface="Arial" pitchFamily="34" charset="0"/>
              </a:rPr>
              <a:t>MA'JUJ</a:t>
            </a:r>
            <a:r>
              <a:rPr lang="ms-MY" sz="2000" b="1" dirty="0">
                <a:solidFill>
                  <a:prstClr val="black"/>
                </a:solidFill>
                <a:latin typeface="Arial" pitchFamily="34" charset="0"/>
                <a:ea typeface="Times New Roman"/>
                <a:cs typeface="Arial" pitchFamily="34" charset="0"/>
              </a:rPr>
              <a:t> DAN API BESAR </a:t>
            </a:r>
            <a:r>
              <a:rPr lang="ms-MY" sz="2000" b="1" dirty="0" smtClean="0">
                <a:solidFill>
                  <a:prstClr val="black"/>
                </a:solidFill>
                <a:latin typeface="Arial" pitchFamily="34" charset="0"/>
                <a:ea typeface="Times New Roman"/>
                <a:cs typeface="Arial" pitchFamily="34" charset="0"/>
              </a:rPr>
              <a:t>DARIPADA </a:t>
            </a:r>
            <a:r>
              <a:rPr lang="ms-MY" sz="2000" b="1" dirty="0">
                <a:solidFill>
                  <a:prstClr val="black"/>
                </a:solidFill>
                <a:latin typeface="Arial" pitchFamily="34" charset="0"/>
                <a:ea typeface="Times New Roman"/>
                <a:cs typeface="Arial" pitchFamily="34" charset="0"/>
              </a:rPr>
              <a:t>YAMAN</a:t>
            </a:r>
            <a:r>
              <a:rPr lang="ms-MY" sz="2000" b="1" dirty="0" smtClean="0">
                <a:solidFill>
                  <a:prstClr val="black"/>
                </a:solidFill>
                <a:latin typeface="Arial" pitchFamily="34" charset="0"/>
                <a:ea typeface="Times New Roman"/>
                <a:cs typeface="Arial" pitchFamily="34" charset="0"/>
              </a:rPr>
              <a:t>.</a:t>
            </a:r>
          </a:p>
          <a:p>
            <a:pPr algn="just" fontAlgn="base">
              <a:spcBef>
                <a:spcPct val="0"/>
              </a:spcBef>
              <a:spcAft>
                <a:spcPct val="0"/>
              </a:spcAft>
              <a:defRPr/>
            </a:pPr>
            <a:endParaRPr lang="ms-MY" sz="1000" b="1" dirty="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3"/>
              <a:defRPr/>
            </a:pPr>
            <a:r>
              <a:rPr lang="ms-MY" sz="2000" b="1" dirty="0" smtClean="0">
                <a:solidFill>
                  <a:prstClr val="black"/>
                </a:solidFill>
                <a:latin typeface="Arial" pitchFamily="34" charset="0"/>
                <a:ea typeface="Times New Roman"/>
                <a:cs typeface="Arial" pitchFamily="34" charset="0"/>
              </a:rPr>
              <a:t>SEBELUM </a:t>
            </a:r>
            <a:r>
              <a:rPr lang="ms-MY" sz="2000" b="1" dirty="0">
                <a:solidFill>
                  <a:prstClr val="black"/>
                </a:solidFill>
                <a:latin typeface="Arial" pitchFamily="34" charset="0"/>
                <a:ea typeface="Times New Roman"/>
                <a:cs typeface="Arial" pitchFamily="34" charset="0"/>
              </a:rPr>
              <a:t>ZOHIR TANDA-TANDA BESAR ITU</a:t>
            </a:r>
            <a:r>
              <a:rPr lang="ms-MY" sz="2000" b="1" dirty="0" smtClean="0">
                <a:solidFill>
                  <a:prstClr val="black"/>
                </a:solidFill>
                <a:latin typeface="Arial" pitchFamily="34" charset="0"/>
                <a:ea typeface="Times New Roman"/>
                <a:cs typeface="Arial" pitchFamily="34" charset="0"/>
              </a:rPr>
              <a:t>, </a:t>
            </a:r>
            <a:r>
              <a:rPr lang="ms-MY" sz="2000" b="1" dirty="0">
                <a:solidFill>
                  <a:prstClr val="black"/>
                </a:solidFill>
                <a:latin typeface="Arial" pitchFamily="34" charset="0"/>
                <a:ea typeface="Times New Roman"/>
                <a:cs typeface="Arial" pitchFamily="34" charset="0"/>
              </a:rPr>
              <a:t>WUJUD ALAMAT-ALAMAT MUKADDIMAH SEPERTI PENGUTUSAN </a:t>
            </a:r>
            <a:r>
              <a:rPr lang="ms-MY" sz="2000" b="1" dirty="0" smtClean="0">
                <a:solidFill>
                  <a:prstClr val="black"/>
                </a:solidFill>
                <a:latin typeface="Arial" pitchFamily="34" charset="0"/>
                <a:ea typeface="Times New Roman"/>
                <a:cs typeface="Arial" pitchFamily="34" charset="0"/>
              </a:rPr>
              <a:t>NABI </a:t>
            </a:r>
            <a:r>
              <a:rPr lang="ms-MY" sz="2000" b="1" dirty="0">
                <a:solidFill>
                  <a:prstClr val="black"/>
                </a:solidFill>
                <a:latin typeface="Arial" pitchFamily="34" charset="0"/>
                <a:ea typeface="Times New Roman"/>
                <a:cs typeface="Arial" pitchFamily="34" charset="0"/>
              </a:rPr>
              <a:t>KITA SEBAGAI RASUL, TERHAKIS KASIH SAYANG, PEMERGIAN PARA ULAMA', RAMAI PELAKU MAKSIAT, IMAN KIAN LEMAH, BERKEMBANG BUDAYA KEJI DAN HUBUNGAN KEKELUARGAAN TERPUTUS DAN PUPUS</a:t>
            </a:r>
            <a:r>
              <a:rPr lang="ms-MY" sz="2000" b="1" dirty="0" smtClean="0">
                <a:solidFill>
                  <a:prstClr val="black"/>
                </a:solidFill>
                <a:latin typeface="Arial" pitchFamily="34" charset="0"/>
                <a:ea typeface="Times New Roman"/>
                <a:cs typeface="Arial" pitchFamily="34" charset="0"/>
              </a:rPr>
              <a:t>.</a:t>
            </a:r>
          </a:p>
          <a:p>
            <a:pPr marL="457200" indent="-457200" algn="just" fontAlgn="base">
              <a:spcBef>
                <a:spcPct val="0"/>
              </a:spcBef>
              <a:spcAft>
                <a:spcPct val="0"/>
              </a:spcAft>
              <a:buAutoNum type="arabicPeriod" startAt="3"/>
              <a:defRPr/>
            </a:pPr>
            <a:endParaRPr lang="ms-MY" sz="1000" b="1" dirty="0" smtClean="0">
              <a:solidFill>
                <a:prstClr val="black"/>
              </a:solidFill>
              <a:latin typeface="Arial" pitchFamily="34" charset="0"/>
              <a:ea typeface="Times New Roman"/>
              <a:cs typeface="Arial" pitchFamily="34" charset="0"/>
            </a:endParaRPr>
          </a:p>
          <a:p>
            <a:pPr marL="457200" indent="-457200" algn="just" fontAlgn="base">
              <a:spcBef>
                <a:spcPct val="0"/>
              </a:spcBef>
              <a:spcAft>
                <a:spcPct val="0"/>
              </a:spcAft>
              <a:buAutoNum type="arabicPeriod" startAt="3"/>
              <a:defRPr/>
            </a:pPr>
            <a:r>
              <a:rPr lang="ms-MY" sz="2000" b="1" dirty="0" smtClean="0">
                <a:solidFill>
                  <a:prstClr val="black"/>
                </a:solidFill>
                <a:latin typeface="Arial" pitchFamily="34" charset="0"/>
                <a:ea typeface="Times New Roman"/>
                <a:cs typeface="Arial" pitchFamily="34" charset="0"/>
              </a:rPr>
              <a:t>MENDEPANI </a:t>
            </a:r>
            <a:r>
              <a:rPr lang="ms-MY" sz="2000" b="1" dirty="0">
                <a:solidFill>
                  <a:prstClr val="black"/>
                </a:solidFill>
                <a:latin typeface="Arial" pitchFamily="34" charset="0"/>
                <a:ea typeface="Times New Roman"/>
                <a:cs typeface="Arial" pitchFamily="34" charset="0"/>
              </a:rPr>
              <a:t>SITUASI </a:t>
            </a:r>
            <a:r>
              <a:rPr lang="ms-MY" sz="2000" b="1" dirty="0" smtClean="0">
                <a:solidFill>
                  <a:prstClr val="black"/>
                </a:solidFill>
                <a:latin typeface="Arial" pitchFamily="34" charset="0"/>
                <a:ea typeface="Times New Roman"/>
                <a:cs typeface="Arial" pitchFamily="34" charset="0"/>
              </a:rPr>
              <a:t>NEGATIF </a:t>
            </a:r>
            <a:r>
              <a:rPr lang="ms-MY" sz="2000" b="1" dirty="0">
                <a:solidFill>
                  <a:prstClr val="black"/>
                </a:solidFill>
                <a:latin typeface="Arial" pitchFamily="34" charset="0"/>
                <a:ea typeface="Times New Roman"/>
                <a:cs typeface="Arial" pitchFamily="34" charset="0"/>
              </a:rPr>
              <a:t>DAN MUNGKAR INI PERLU KEPADA MEMPERKASAKAN KETAKWAAN, MEMPERBANYAKKAN AMALAN </a:t>
            </a:r>
            <a:r>
              <a:rPr lang="ms-MY" sz="2000" b="1" dirty="0" smtClean="0">
                <a:solidFill>
                  <a:prstClr val="black"/>
                </a:solidFill>
                <a:latin typeface="Arial" pitchFamily="34" charset="0"/>
                <a:ea typeface="Times New Roman"/>
                <a:cs typeface="Arial" pitchFamily="34" charset="0"/>
              </a:rPr>
              <a:t>SOLEH </a:t>
            </a:r>
            <a:r>
              <a:rPr lang="ms-MY" sz="2000" b="1" dirty="0">
                <a:solidFill>
                  <a:prstClr val="black"/>
                </a:solidFill>
                <a:latin typeface="Arial" pitchFamily="34" charset="0"/>
                <a:ea typeface="Times New Roman"/>
                <a:cs typeface="Arial" pitchFamily="34" charset="0"/>
              </a:rPr>
              <a:t>DAN KEBAJIKAN DI SAMPING SENTIASA </a:t>
            </a:r>
            <a:r>
              <a:rPr lang="ms-MY" sz="2000" b="1" dirty="0" smtClean="0">
                <a:solidFill>
                  <a:prstClr val="black"/>
                </a:solidFill>
                <a:latin typeface="Arial" pitchFamily="34" charset="0"/>
                <a:ea typeface="Times New Roman"/>
                <a:cs typeface="Arial" pitchFamily="34" charset="0"/>
              </a:rPr>
              <a:t>MENJAUHKAN </a:t>
            </a:r>
            <a:r>
              <a:rPr lang="ms-MY" sz="2000" b="1" dirty="0">
                <a:solidFill>
                  <a:prstClr val="black"/>
                </a:solidFill>
                <a:latin typeface="Arial" pitchFamily="34" charset="0"/>
                <a:ea typeface="Times New Roman"/>
                <a:cs typeface="Arial" pitchFamily="34" charset="0"/>
              </a:rPr>
              <a:t>DIRI DARIPADA MAKSIAT, BANYAK BERMUHASABAH DAN BERTAUBAT.</a:t>
            </a:r>
            <a:endParaRPr lang="ms-MY" sz="2000" b="1" dirty="0" smtClean="0">
              <a:solidFill>
                <a:prstClr val="black"/>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38474312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04" y="117390"/>
            <a:ext cx="9004200" cy="6624736"/>
          </a:xfrm>
        </p:spPr>
      </p:pic>
    </p:spTree>
    <p:extLst>
      <p:ext uri="{BB962C8B-B14F-4D97-AF65-F5344CB8AC3E}">
        <p14:creationId xmlns:p14="http://schemas.microsoft.com/office/powerpoint/2010/main" val="2336374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4462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2008" y="1530658"/>
            <a:ext cx="8964488" cy="1754326"/>
          </a:xfrm>
          <a:prstGeom prst="rect">
            <a:avLst/>
          </a:prstGeom>
          <a:solidFill>
            <a:schemeClr val="accent6">
              <a:lumMod val="75000"/>
              <a:alpha val="20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61114"/>
            <a:ext cx="9144000" cy="1815882"/>
          </a:xfrm>
          <a:prstGeom prst="rect">
            <a:avLst/>
          </a:prstGeom>
          <a:solidFill>
            <a:srgbClr val="00B0F0">
              <a:alpha val="73000"/>
            </a:srgbClr>
          </a:solidFill>
          <a:ln w="57150">
            <a:noFill/>
          </a:ln>
        </p:spPr>
        <p:txBody>
          <a:bodyPr wrap="square">
            <a:spAutoFit/>
          </a:bodyPr>
          <a:lstStyle/>
          <a:p>
            <a:pPr algn="ctr"/>
            <a:r>
              <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 Allah, cucurilah rahmat dan sejahtera ke atas Nabi </a:t>
            </a:r>
            <a:r>
              <a:rPr lang="ms-MY" sz="28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a:t>
            </a:r>
            <a:r>
              <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dan ke atas keluarganya, para sahabatnya dan para pengikut baginda sehingga hari pembalasan.</a:t>
            </a: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9632" y="332656"/>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2093947"/>
            <a:ext cx="8316416" cy="861774"/>
          </a:xfrm>
          <a:prstGeom prst="rect">
            <a:avLst/>
          </a:prstGeom>
          <a:solidFill>
            <a:schemeClr val="accent6">
              <a:lumMod val="50000"/>
              <a:alpha val="27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a:t>
            </a:r>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مُسْلِمُون</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21088"/>
            <a:ext cx="9144000" cy="1246495"/>
          </a:xfrm>
          <a:prstGeom prst="rect">
            <a:avLst/>
          </a:prstGeom>
          <a:solidFill>
            <a:srgbClr val="00B0F0">
              <a:alpha val="8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seorang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 </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2" y="0"/>
            <a:ext cx="91577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28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260648"/>
            <a:ext cx="7623659" cy="553998"/>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Hari</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kiamat</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adalah</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perkara</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Ghaib</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7"/>
          <p:cNvSpPr/>
          <p:nvPr/>
        </p:nvSpPr>
        <p:spPr>
          <a:xfrm>
            <a:off x="3779912" y="3557470"/>
            <a:ext cx="4723615" cy="1743738"/>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Hanya </a:t>
            </a:r>
            <a:r>
              <a:rPr lang="sv-SE"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s.w.t. yang mengetahuinya.</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ight Arrow 4"/>
          <p:cNvSpPr/>
          <p:nvPr/>
        </p:nvSpPr>
        <p:spPr>
          <a:xfrm rot="5400000">
            <a:off x="7113084" y="4471700"/>
            <a:ext cx="880711" cy="236248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899592" y="1852806"/>
            <a:ext cx="4968552" cy="1792218"/>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Dijelaskan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secara</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terperinci</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al-Quran </a:t>
            </a:r>
            <a:r>
              <a:rPr lang="en-MY" sz="2400" b="1" dirty="0" err="1">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hadis</a:t>
            </a:r>
            <a:r>
              <a:rPr lang="en-MY" sz="2400" b="1"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16632"/>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Ahzab</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63:</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792523"/>
            <a:ext cx="8991600" cy="2308324"/>
          </a:xfrm>
          <a:prstGeom prst="rect">
            <a:avLst/>
          </a:prstGeom>
          <a:solidFill>
            <a:srgbClr val="00B0F0">
              <a:alpha val="7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 bertanya kepadamu (Wahai Muhammad) tentang kedatangan hari kiamat; katakanlah: "Sesungguhnya pengetahuan mengenainya hanyalah ada di sisi Allah</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 jalannya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dapat mengetahui?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jadi masa datangnya tidak lama lagi”.</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51520" y="1650867"/>
            <a:ext cx="8534399" cy="1569660"/>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يَسْأَلُكَ النَّاسُ عَنِ السَّاعَةِ قُلْ إِنَّمَا عِلْمُهَا عِندَ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يُدْرِيكَ لَعَلَّ السَّاعَةَ تَكُونُ قَرِيبًا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0621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1912</Words>
  <Application>Microsoft Office PowerPoint</Application>
  <PresentationFormat>On-screen Show (4:3)</PresentationFormat>
  <Paragraphs>167</Paragraphs>
  <Slides>43</Slides>
  <Notes>0</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13</cp:revision>
  <dcterms:created xsi:type="dcterms:W3CDTF">2019-10-14T02:04:34Z</dcterms:created>
  <dcterms:modified xsi:type="dcterms:W3CDTF">2019-10-17T01:19:50Z</dcterms:modified>
</cp:coreProperties>
</file>